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mfortaa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jvlkUu/SMUr7dJdb1d2g8lNKI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57607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86968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7" name="Google Shape;17;p13"/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3"/>
          <p:cNvSpPr/>
          <p:nvPr/>
        </p:nvSpPr>
        <p:spPr>
          <a:xfrm rot="10800000" flipH="1">
            <a:off x="578652" y="4501201"/>
            <a:ext cx="11034696" cy="18288"/>
          </a:xfrm>
          <a:prstGeom prst="rect">
            <a:avLst/>
          </a:prstGeom>
          <a:solidFill>
            <a:srgbClr val="DAD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4"/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4"/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4"/>
          <p:cNvSpPr txBox="1"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body" idx="1"/>
          </p:nvPr>
        </p:nvSpPr>
        <p:spPr>
          <a:xfrm>
            <a:off x="1115568" y="2478024"/>
            <a:ext cx="10168128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dt" idx="10"/>
          </p:nvPr>
        </p:nvSpPr>
        <p:spPr>
          <a:xfrm>
            <a:off x="111556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54049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5"/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6"/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6"/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1115568" y="2478024"/>
            <a:ext cx="4937760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2"/>
          </p:nvPr>
        </p:nvSpPr>
        <p:spPr>
          <a:xfrm>
            <a:off x="6345936" y="2478024"/>
            <a:ext cx="4937760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111556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54049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7"/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7"/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body" idx="2"/>
          </p:nvPr>
        </p:nvSpPr>
        <p:spPr>
          <a:xfrm>
            <a:off x="1115568" y="3203688"/>
            <a:ext cx="4937760" cy="296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3"/>
          </p:nvPr>
        </p:nvSpPr>
        <p:spPr>
          <a:xfrm>
            <a:off x="6345936" y="2372650"/>
            <a:ext cx="493776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body" idx="4"/>
          </p:nvPr>
        </p:nvSpPr>
        <p:spPr>
          <a:xfrm>
            <a:off x="6345936" y="3203687"/>
            <a:ext cx="4937760" cy="2968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111556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54049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BBC7C9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8"/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0"/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1097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4965192" y="1709928"/>
            <a:ext cx="6729984" cy="409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2"/>
          </p:nvPr>
        </p:nvSpPr>
        <p:spPr>
          <a:xfrm>
            <a:off x="868680" y="3429000"/>
            <a:ext cx="3099816" cy="206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86868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1"/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1097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>
            <a:spLocks noGrp="1"/>
          </p:cNvSpPr>
          <p:nvPr>
            <p:ph type="pic" idx="2"/>
          </p:nvPr>
        </p:nvSpPr>
        <p:spPr>
          <a:xfrm>
            <a:off x="4965192" y="1161288"/>
            <a:ext cx="6729984" cy="4645152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21"/>
          <p:cNvSpPr txBox="1">
            <a:spLocks noGrp="1"/>
          </p:cNvSpPr>
          <p:nvPr>
            <p:ph type="body" idx="1"/>
          </p:nvPr>
        </p:nvSpPr>
        <p:spPr>
          <a:xfrm>
            <a:off x="868680" y="3438144"/>
            <a:ext cx="309981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dt" idx="10"/>
          </p:nvPr>
        </p:nvSpPr>
        <p:spPr>
          <a:xfrm>
            <a:off x="86868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 l="8860" r="2485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 extrusionOk="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5" name="Google Shape;105;p1"/>
          <p:cNvSpPr/>
          <p:nvPr/>
        </p:nvSpPr>
        <p:spPr>
          <a:xfrm>
            <a:off x="0" y="0"/>
            <a:ext cx="4959047" cy="6858000"/>
          </a:xfrm>
          <a:custGeom>
            <a:avLst/>
            <a:gdLst/>
            <a:ahLst/>
            <a:cxnLst/>
            <a:rect l="l" t="t" r="r" b="b"/>
            <a:pathLst>
              <a:path w="4959047" h="6858000" extrusionOk="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0" y="0"/>
            <a:ext cx="4948887" cy="6858000"/>
          </a:xfrm>
          <a:custGeom>
            <a:avLst/>
            <a:gdLst/>
            <a:ahLst/>
            <a:cxnLst/>
            <a:rect l="l" t="t" r="r" b="b"/>
            <a:pathLst>
              <a:path w="4948887" h="6858000" extrusionOk="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 txBox="1">
            <a:spLocks noGrp="1"/>
          </p:cNvSpPr>
          <p:nvPr>
            <p:ph type="ctrTitle"/>
          </p:nvPr>
        </p:nvSpPr>
        <p:spPr>
          <a:xfrm>
            <a:off x="477981" y="1122362"/>
            <a:ext cx="4470906" cy="360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AU" sz="4800" b="1" i="0" u="none" strike="noStrike">
                <a:latin typeface="Calibri"/>
                <a:ea typeface="Calibri"/>
                <a:cs typeface="Calibri"/>
                <a:sym typeface="Calibri"/>
              </a:rPr>
              <a:t>Extra-curricular Dance at BGHS 2024</a:t>
            </a:r>
            <a:endParaRPr sz="4800"/>
          </a:p>
        </p:txBody>
      </p:sp>
      <p:sp>
        <p:nvSpPr>
          <p:cNvPr id="108" name="Google Shape;108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AD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/>
          <p:cNvSpPr/>
          <p:nvPr/>
        </p:nvSpPr>
        <p:spPr>
          <a:xfrm>
            <a:off x="2556225" y="53125"/>
            <a:ext cx="9343500" cy="6667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0"/>
          <p:cNvSpPr txBox="1">
            <a:spLocks noGrp="1"/>
          </p:cNvSpPr>
          <p:nvPr>
            <p:ph type="title"/>
          </p:nvPr>
        </p:nvSpPr>
        <p:spPr>
          <a:xfrm>
            <a:off x="3164200" y="265601"/>
            <a:ext cx="6396900" cy="1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AU" sz="3200"/>
              <a:t>Audition Times </a:t>
            </a:r>
            <a:endParaRPr/>
          </a:p>
        </p:txBody>
      </p:sp>
      <p:pic>
        <p:nvPicPr>
          <p:cNvPr id="237" name="Google Shape;237;p10" descr="Gymnast - Floor Rout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00" y="2921825"/>
            <a:ext cx="2460425" cy="246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0"/>
          <p:cNvSpPr/>
          <p:nvPr/>
        </p:nvSpPr>
        <p:spPr>
          <a:xfrm>
            <a:off x="2728349" y="265597"/>
            <a:ext cx="326400" cy="148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0"/>
          <p:cNvSpPr/>
          <p:nvPr/>
        </p:nvSpPr>
        <p:spPr>
          <a:xfrm>
            <a:off x="5467859" y="2093976"/>
            <a:ext cx="5846683" cy="9144"/>
          </a:xfrm>
          <a:prstGeom prst="rect">
            <a:avLst/>
          </a:prstGeom>
          <a:solidFill>
            <a:srgbClr val="DAD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0"/>
          <p:cNvSpPr txBox="1">
            <a:spLocks noGrp="1"/>
          </p:cNvSpPr>
          <p:nvPr>
            <p:ph type="body" idx="1"/>
          </p:nvPr>
        </p:nvSpPr>
        <p:spPr>
          <a:xfrm>
            <a:off x="2556225" y="1910300"/>
            <a:ext cx="9210900" cy="473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9725" tIns="109725" rIns="109725" bIns="91425" anchor="t" anchorCtr="0">
            <a:normAutofit fontScale="47500" lnSpcReduction="20000"/>
          </a:bodyPr>
          <a:lstStyle/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Beginner Ballet-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Monday- Week 3: 12th February 2024- 7:30-8:30am in Movement Studio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Acrobatics-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Monday- Week 3: 12th February 2024- Lunch in the Fitness Lab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Junior Contemporary Company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- Monday - Week 3: 12th February 2024 - 3:30-4:30pm in Movement Studio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Dance Ensemble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- Monday- Week 2: 5th February 2024- Lunch time in Movement Studio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K-Pop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- Monday - Week 2- 5th February 2024– Lunch time in Fitness Lab 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Bollywood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- Monday- Week 2- 5th February 2024- Lunch in the hall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Advanced Ballet Ensemble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- Wednesday - Week 3: 14th February 2024 - 7:30-8:30am in Movement Studio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Tap Ensemble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- Wednesday - Week 3: 14th February 2024 - Lunch in HALL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Musical Theatre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- Wednesday - Week 3: 14th February 2024 - 3:20-4:20pm in Movement Studio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Hip Hop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- Thursday - Week 3 &amp; 4: 15th February 2024 - Lunch in Fitness Lab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Jazz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- Thursday - Week 3 &amp; 4: 15th February 2024 - 3:25-4:25pm in Movement Studio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Year 7 Dances Ensembles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- Wednesday or Thursday, starting in Week 7, 2024 (NO audition required)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Senior Contemporary Company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- Friday- Week 3: 16th February 2024 - 7:30-8:30am in Movement Studio</a:t>
            </a:r>
            <a:endParaRPr sz="2674" b="0" i="0" u="none" strike="noStrike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74" dirty="0"/>
          </a:p>
          <a:p>
            <a:pPr marL="228600" lvl="0" indent="-238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AU" sz="2674" b="1" i="0" u="none" strike="noStrike" dirty="0">
                <a:latin typeface="Arial"/>
                <a:ea typeface="Arial"/>
                <a:cs typeface="Arial"/>
                <a:sym typeface="Arial"/>
              </a:rPr>
              <a:t>Inclusive Ensemble</a:t>
            </a:r>
            <a:r>
              <a:rPr lang="en-AU" sz="2674" b="0" i="0" u="none" strike="noStrike" dirty="0">
                <a:latin typeface="Arial"/>
                <a:ea typeface="Arial"/>
                <a:cs typeface="Arial"/>
                <a:sym typeface="Arial"/>
              </a:rPr>
              <a:t> - Friday - Week 3: 16th February 2024-- 1:10-2:00pm in Movement Studio (NO audition required)</a:t>
            </a:r>
            <a:endParaRPr sz="2674" b="0" i="0" u="none" strike="noStrike" dirty="0">
              <a:latin typeface="Comfortaa"/>
              <a:ea typeface="Comfortaa"/>
              <a:cs typeface="Comfortaa"/>
              <a:sym typeface="Comfortaa"/>
            </a:endParaRPr>
          </a:p>
          <a:p>
            <a:pPr marL="228600" lvl="0" indent="-175768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1"/>
          <p:cNvSpPr/>
          <p:nvPr/>
        </p:nvSpPr>
        <p:spPr>
          <a:xfrm>
            <a:off x="409575" y="633619"/>
            <a:ext cx="6838569" cy="549592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1"/>
          <p:cNvSpPr txBox="1">
            <a:spLocks noGrp="1"/>
          </p:cNvSpPr>
          <p:nvPr>
            <p:ph type="title"/>
          </p:nvPr>
        </p:nvSpPr>
        <p:spPr>
          <a:xfrm>
            <a:off x="841246" y="978619"/>
            <a:ext cx="5991244" cy="110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AU" sz="3200"/>
              <a:t>How do I sign up for audition? </a:t>
            </a: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1"/>
          <p:cNvSpPr/>
          <p:nvPr/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rgbClr val="DAD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730248" y="2569295"/>
            <a:ext cx="5994000" cy="3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85000" lnSpcReduction="10000"/>
          </a:bodyPr>
          <a:lstStyle/>
          <a:p>
            <a:pPr marL="228600" lvl="0" indent="-22193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 sz="1400" b="0" i="0" u="none" strike="noStrike">
                <a:latin typeface="Comfortaa"/>
                <a:ea typeface="Comfortaa"/>
                <a:cs typeface="Comfortaa"/>
                <a:sym typeface="Comfortaa"/>
              </a:rPr>
              <a:t>If you wish to audition for a Dance Ensemble in 2024, there will be a Google Form to complete and the link will be on the BGHS Dance Google Classroom</a:t>
            </a:r>
            <a:r>
              <a:rPr lang="en-AU" sz="1400">
                <a:latin typeface="Comfortaa"/>
                <a:ea typeface="Comfortaa"/>
                <a:cs typeface="Comfortaa"/>
                <a:sym typeface="Comfortaa"/>
              </a:rPr>
              <a:t> and on Sentral. </a:t>
            </a:r>
            <a:endParaRPr sz="1400">
              <a:latin typeface="Comfortaa"/>
              <a:ea typeface="Comfortaa"/>
              <a:cs typeface="Comfortaa"/>
              <a:sym typeface="Comfortaa"/>
            </a:endParaRPr>
          </a:p>
          <a:p>
            <a:pPr marL="2286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omfortaa"/>
              <a:ea typeface="Comfortaa"/>
              <a:cs typeface="Comfortaa"/>
              <a:sym typeface="Comfortaa"/>
            </a:endParaRPr>
          </a:p>
          <a:p>
            <a:pPr marL="228600" lvl="0" indent="-22193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AU" sz="1400" b="0" i="0" u="none" strike="noStrike">
                <a:latin typeface="Comfortaa"/>
                <a:ea typeface="Comfortaa"/>
                <a:cs typeface="Comfortaa"/>
                <a:sym typeface="Comfortaa"/>
              </a:rPr>
              <a:t>Once you attend an audition, you will be given an information note to take home for your parent/guardian to look through and for you both to understand the expectations of being a part of an ensemble.</a:t>
            </a:r>
            <a:endParaRPr sz="1400" b="0" i="0" u="none" strike="noStrike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AU" sz="1400" b="0" i="0" u="none" strike="noStrike"/>
            </a:br>
            <a:r>
              <a:rPr lang="en-AU" sz="1400" b="1" i="0" u="none" strike="noStrike">
                <a:latin typeface="Comfortaa"/>
                <a:ea typeface="Comfortaa"/>
                <a:cs typeface="Comfortaa"/>
                <a:sym typeface="Comfortaa"/>
              </a:rPr>
              <a:t>YEAR 7 OR NEW STUDENTS - Paper copies of the sign up forms will be available to collect from the PDHPE staffroom if you do not have access to the internet.</a:t>
            </a:r>
            <a:endParaRPr sz="1400" b="0" i="0" u="none" strike="noStrike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AU" sz="1400" b="0" i="0" u="none" strike="noStrike"/>
            </a:br>
            <a:r>
              <a:rPr lang="en-AU" sz="1400" b="1" i="0" u="none" strike="noStrike">
                <a:latin typeface="Comfortaa"/>
                <a:ea typeface="Comfortaa"/>
                <a:cs typeface="Comfortaa"/>
                <a:sym typeface="Comfortaa"/>
              </a:rPr>
              <a:t>If you have any trouble signing up, or you have any questions, please see Ms Lee in the PDHPE Staffroom.</a:t>
            </a:r>
            <a:endParaRPr sz="1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 b="0" i="0" u="none" strike="noStrike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400" b="1" i="0" u="none" strike="noStrike"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1400" b="0" i="0" u="none" strike="noStrike"/>
          </a:p>
          <a:p>
            <a:pPr marL="0" lvl="0" indent="0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br>
              <a:rPr lang="en-AU" sz="1100"/>
            </a:br>
            <a:br>
              <a:rPr lang="en-AU" sz="1100"/>
            </a:br>
            <a:endParaRPr sz="1100"/>
          </a:p>
        </p:txBody>
      </p:sp>
      <p:pic>
        <p:nvPicPr>
          <p:cNvPr id="251" name="Google Shape;251;p11" descr="Danc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9814" y="1329879"/>
            <a:ext cx="4097657" cy="4097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" descr="A group of women dancing on st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968" r="31177" b="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 extrusionOk="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6" name="Google Shape;116;p2" descr="A group of women dancing on a st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5644" r="29096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 extrusionOk="0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7" name="Google Shape;117;p2"/>
          <p:cNvSpPr/>
          <p:nvPr/>
        </p:nvSpPr>
        <p:spPr>
          <a:xfrm>
            <a:off x="0" y="0"/>
            <a:ext cx="3945815" cy="6858000"/>
          </a:xfrm>
          <a:custGeom>
            <a:avLst/>
            <a:gdLst/>
            <a:ahLst/>
            <a:cxnLst/>
            <a:rect l="l" t="t" r="r" b="b"/>
            <a:pathLst>
              <a:path w="3945815" h="6858000" extrusionOk="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0" y="0"/>
            <a:ext cx="3936670" cy="6858000"/>
          </a:xfrm>
          <a:custGeom>
            <a:avLst/>
            <a:gdLst/>
            <a:ahLst/>
            <a:cxnLst/>
            <a:rect l="l" t="t" r="r" b="b"/>
            <a:pathLst>
              <a:path w="3936670" h="6858000" extrusionOk="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 txBox="1">
            <a:spLocks noGrp="1"/>
          </p:cNvSpPr>
          <p:nvPr>
            <p:ph type="title"/>
          </p:nvPr>
        </p:nvSpPr>
        <p:spPr>
          <a:xfrm>
            <a:off x="445274" y="681038"/>
            <a:ext cx="28045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/>
              <a:t>What styles can you do? </a:t>
            </a: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AD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 txBox="1">
            <a:spLocks noGrp="1"/>
          </p:cNvSpPr>
          <p:nvPr>
            <p:ph type="body" idx="1"/>
          </p:nvPr>
        </p:nvSpPr>
        <p:spPr>
          <a:xfrm>
            <a:off x="445274" y="2258171"/>
            <a:ext cx="2804504" cy="3918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AU" sz="1400" b="0" i="0" u="none" strike="noStrike">
                <a:latin typeface="Calibri"/>
                <a:ea typeface="Calibri"/>
                <a:cs typeface="Calibri"/>
                <a:sym typeface="Calibri"/>
              </a:rPr>
              <a:t>Beginner/Intermediate Ballet (Years 7-12)- Mondays 7:30-8:30am</a:t>
            </a:r>
            <a:endParaRPr sz="1400" b="0" i="0"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AU" sz="1400" b="0" i="0" u="none" strike="noStrike">
                <a:latin typeface="Calibri"/>
                <a:ea typeface="Calibri"/>
                <a:cs typeface="Calibri"/>
                <a:sym typeface="Calibri"/>
              </a:rPr>
              <a:t>Acrobatics (Years 7-12)- Mondays Lunch</a:t>
            </a:r>
            <a:endParaRPr sz="1400" b="0" i="0"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AU" sz="1400" b="0" i="0" u="none" strike="noStrike">
                <a:latin typeface="Calibri"/>
                <a:ea typeface="Calibri"/>
                <a:cs typeface="Calibri"/>
                <a:sym typeface="Calibri"/>
              </a:rPr>
              <a:t>Junior Contemporary Company (Years 7 - 9) - Mondays 3:25 - 4.25pm</a:t>
            </a:r>
            <a:endParaRPr/>
          </a:p>
          <a:p>
            <a:pPr marL="2286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AU" sz="1400" b="0" i="0" u="none" strike="noStrike">
                <a:latin typeface="Calibri"/>
                <a:ea typeface="Calibri"/>
                <a:cs typeface="Calibri"/>
                <a:sym typeface="Calibri"/>
              </a:rPr>
              <a:t>Strength and Conditioning Tuesdays 7:45-8:30am</a:t>
            </a:r>
            <a:endParaRPr/>
          </a:p>
          <a:p>
            <a:pPr marL="2286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228600" lvl="0" indent="-139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5058612" y="633619"/>
            <a:ext cx="6852464" cy="549592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5513816" y="978408"/>
            <a:ext cx="6003511" cy="110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/>
              <a:t>What styles can you do? </a:t>
            </a:r>
            <a:endParaRPr/>
          </a:p>
        </p:txBody>
      </p:sp>
      <p:pic>
        <p:nvPicPr>
          <p:cNvPr id="130" name="Google Shape;130;p3" descr="A group of women dancing on a st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" y="779363"/>
            <a:ext cx="4233672" cy="236027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/>
          <p:nvPr/>
        </p:nvSpPr>
        <p:spPr>
          <a:xfrm>
            <a:off x="4994604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5553073" y="2121408"/>
            <a:ext cx="5824728" cy="9144"/>
          </a:xfrm>
          <a:prstGeom prst="rect">
            <a:avLst/>
          </a:prstGeom>
          <a:solidFill>
            <a:srgbClr val="DAD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3" descr="A group of people dancing on a st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909" y="3472468"/>
            <a:ext cx="4111257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>
            <a:spLocks noGrp="1"/>
          </p:cNvSpPr>
          <p:nvPr>
            <p:ph type="body" idx="1"/>
          </p:nvPr>
        </p:nvSpPr>
        <p:spPr>
          <a:xfrm>
            <a:off x="5516864" y="2359152"/>
            <a:ext cx="6003511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228600" lvl="0" indent="-241300" algn="l" rtl="0">
              <a:lnSpc>
                <a:spcPct val="100000"/>
              </a:lnSpc>
              <a:spcBef>
                <a:spcPts val="1600"/>
              </a:spcBef>
              <a:spcAft>
                <a:spcPts val="1200"/>
              </a:spcAft>
              <a:buSzPts val="2000"/>
              <a:buChar char="•"/>
            </a:pPr>
            <a:r>
              <a:rPr lang="en-AU" sz="2000" dirty="0">
                <a:latin typeface="+mn-lt"/>
                <a:ea typeface="Calibri"/>
                <a:cs typeface="Calibri"/>
                <a:sym typeface="Calibri"/>
              </a:rPr>
              <a:t>Dance Ensemble (Years 8-11) - Tuesday Sport time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AU" sz="2000" b="0" i="0" u="none" strike="noStrike" dirty="0">
                <a:latin typeface="+mn-lt"/>
                <a:ea typeface="Calibri"/>
                <a:cs typeface="Calibri"/>
                <a:sym typeface="Calibri"/>
              </a:rPr>
              <a:t>K-Pop (Year 8-11) - Tuesday Sport Time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AU" sz="2000" b="0" i="0" u="none" strike="noStrike" dirty="0">
                <a:latin typeface="+mn-lt"/>
                <a:ea typeface="Calibri"/>
                <a:cs typeface="Calibri"/>
                <a:sym typeface="Calibri"/>
              </a:rPr>
              <a:t>Bollywood! (Year 8-11) - Tuesday Sport Time</a:t>
            </a:r>
            <a:endParaRPr sz="2000" b="0" i="0" u="none" strike="noStrike" dirty="0">
              <a:latin typeface="+mn-lt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AU" sz="2000" b="0" i="0" u="none" strike="noStrike" dirty="0">
                <a:latin typeface="+mn-lt"/>
                <a:ea typeface="Calibri"/>
                <a:cs typeface="Calibri"/>
                <a:sym typeface="Calibri"/>
              </a:rPr>
              <a:t>Hip Hop - Thursdays Lunch</a:t>
            </a:r>
            <a:endParaRPr sz="2000" b="0" i="0" u="none" strike="noStrike" dirty="0">
              <a:latin typeface="+mn-lt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AU" sz="2000" b="0" i="0" u="none" strike="noStrike" dirty="0">
                <a:latin typeface="+mn-lt"/>
                <a:ea typeface="Calibri"/>
                <a:cs typeface="Calibri"/>
                <a:sym typeface="Calibri"/>
              </a:rPr>
              <a:t>Jazz - Thursdays 3.25 - 4.25pm</a:t>
            </a:r>
            <a:endParaRPr sz="2000" dirty="0">
              <a:latin typeface="+mn-lt"/>
            </a:endParaRPr>
          </a:p>
          <a:p>
            <a:pPr marL="228600" lvl="0" indent="-101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1ECE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BBC7C9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AU" sz="3200"/>
              <a:t>What styles can you do? </a:t>
            </a:r>
            <a:endParaRPr/>
          </a:p>
        </p:txBody>
      </p:sp>
      <p:pic>
        <p:nvPicPr>
          <p:cNvPr id="142" name="Google Shape;142;p4" descr="A group of women dancing on a st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760" r="15038" b="2"/>
          <a:stretch/>
        </p:blipFill>
        <p:spPr>
          <a:xfrm>
            <a:off x="4" y="10"/>
            <a:ext cx="4884383" cy="399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 descr="A group of women performing on st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3198" r="1" b="1"/>
          <a:stretch/>
        </p:blipFill>
        <p:spPr>
          <a:xfrm>
            <a:off x="5074879" y="10"/>
            <a:ext cx="7117118" cy="399591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/>
          <p:nvPr/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rgbClr val="DAD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1"/>
          </p:nvPr>
        </p:nvSpPr>
        <p:spPr>
          <a:xfrm>
            <a:off x="5349240" y="4440602"/>
            <a:ext cx="6007608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AU" sz="1700" b="0" i="0" u="none" strike="noStrike" dirty="0">
                <a:latin typeface="Calibri"/>
                <a:ea typeface="Calibri"/>
                <a:cs typeface="Calibri"/>
                <a:sym typeface="Calibri"/>
              </a:rPr>
              <a:t>Musical Theatre (Years 7-12) Wednesdays 3.20-4.20pm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 b="0" i="0" u="none" strike="noStrike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AU" sz="1700" b="0" i="0" u="none" strike="noStrike" dirty="0">
                <a:latin typeface="Calibri"/>
                <a:ea typeface="Calibri"/>
                <a:cs typeface="Calibri"/>
                <a:sym typeface="Calibri"/>
              </a:rPr>
              <a:t>Tap (Years 7-12)- Intermediate Level - Wednesdays Lunch</a:t>
            </a:r>
            <a:endParaRPr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AU" sz="3200"/>
              <a:t>What styles can you do? </a:t>
            </a:r>
            <a:endParaRPr/>
          </a:p>
        </p:txBody>
      </p:sp>
      <p:pic>
        <p:nvPicPr>
          <p:cNvPr id="153" name="Google Shape;153;p5" descr="A group of women dancing on a st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28250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 extrusionOk="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</p:pic>
      <p:sp>
        <p:nvSpPr>
          <p:cNvPr id="154" name="Google Shape;154;p5"/>
          <p:cNvSpPr/>
          <p:nvPr/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rgbClr val="DAD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 txBox="1">
            <a:spLocks noGrp="1"/>
          </p:cNvSpPr>
          <p:nvPr>
            <p:ph type="body" idx="1"/>
          </p:nvPr>
        </p:nvSpPr>
        <p:spPr>
          <a:xfrm>
            <a:off x="7255563" y="2557587"/>
            <a:ext cx="4314645" cy="371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AU" sz="1700" b="0" i="0" u="none" strike="noStrike" dirty="0">
                <a:latin typeface="Calibri"/>
                <a:ea typeface="Calibri"/>
                <a:cs typeface="Calibri"/>
                <a:sym typeface="Calibri"/>
              </a:rPr>
              <a:t>Advanced Ballet - Wednesdays 7:30-8:30am</a:t>
            </a:r>
            <a:endParaRPr dirty="0"/>
          </a:p>
          <a:p>
            <a:pPr marL="228600" lvl="0" indent="-2286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AU" sz="1700" b="0" i="0" u="none" strike="noStrike" dirty="0">
                <a:latin typeface="Calibri"/>
                <a:ea typeface="Calibri"/>
                <a:cs typeface="Calibri"/>
                <a:sym typeface="Calibri"/>
              </a:rPr>
              <a:t>Senior Contemporary (Years 10-12) - Fridays 7:30-8:30am 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6" descr="A group of women dancing on a st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081" r="2328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/>
          <p:nvPr/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7647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"/>
          <p:cNvSpPr txBox="1"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/>
              <a:t>What styles can you do? </a:t>
            </a:r>
            <a:endParaRPr/>
          </a:p>
        </p:txBody>
      </p:sp>
      <p:sp>
        <p:nvSpPr>
          <p:cNvPr id="165" name="Google Shape;165;p6"/>
          <p:cNvSpPr/>
          <p:nvPr/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AD1BA"/>
          </a:solidFill>
          <a:ln w="9525" cap="flat" cmpd="sng">
            <a:solidFill>
              <a:srgbClr val="DAD1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6"/>
          <p:cNvSpPr txBox="1">
            <a:spLocks noGrp="1"/>
          </p:cNvSpPr>
          <p:nvPr>
            <p:ph type="body" idx="1"/>
          </p:nvPr>
        </p:nvSpPr>
        <p:spPr>
          <a:xfrm>
            <a:off x="371094" y="2718054"/>
            <a:ext cx="3438906" cy="320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AU" sz="1700" b="0" i="0" u="none" strike="noStrike">
                <a:latin typeface="Calibri"/>
                <a:ea typeface="Calibri"/>
                <a:cs typeface="Calibri"/>
                <a:sym typeface="Calibri"/>
              </a:rPr>
              <a:t>Inclusive Ensemble for students with and without disability! </a:t>
            </a:r>
            <a:endParaRPr sz="1700" b="0" i="0"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AU" sz="1700" b="0" i="0" u="none" strike="noStrike">
                <a:latin typeface="Calibri"/>
                <a:ea typeface="Calibri"/>
                <a:cs typeface="Calibri"/>
                <a:sym typeface="Calibri"/>
              </a:rPr>
              <a:t>Friday lunch times. No audition required :)</a:t>
            </a:r>
            <a:endParaRPr sz="1700" b="0" i="0" u="none" strike="noStrike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br>
              <a:rPr lang="en-AU" sz="1700"/>
            </a:br>
            <a:br>
              <a:rPr lang="en-AU" sz="1700"/>
            </a:b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 txBox="1"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rPr lang="en-AU" sz="3100"/>
              <a:t>What styles can you do? </a:t>
            </a:r>
            <a:endParaRPr/>
          </a:p>
        </p:txBody>
      </p:sp>
      <p:pic>
        <p:nvPicPr>
          <p:cNvPr id="174" name="Google Shape;174;p7" descr="A group of women in white dresses dancing on a st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294" r="22461"/>
          <a:stretch/>
        </p:blipFill>
        <p:spPr>
          <a:xfrm>
            <a:off x="20" y="-1"/>
            <a:ext cx="66884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/>
          <p:nvPr/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7"/>
          <p:cNvSpPr/>
          <p:nvPr/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AD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body" idx="1"/>
          </p:nvPr>
        </p:nvSpPr>
        <p:spPr>
          <a:xfrm>
            <a:off x="7145654" y="2684095"/>
            <a:ext cx="4646295" cy="349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AU" sz="1700" b="0" i="0" u="none" strike="noStrike">
                <a:latin typeface="Calibri"/>
                <a:ea typeface="Calibri"/>
                <a:cs typeface="Calibri"/>
                <a:sym typeface="Calibri"/>
              </a:rPr>
              <a:t>Year 7 Only! Wednesday OR Thursday Lunchtimes. No audition required, days to be confirmed. Starts week 7.</a:t>
            </a:r>
            <a:endParaRPr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 txBox="1"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AU"/>
              <a:t>Year 7 ONLY</a:t>
            </a:r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1115568" y="2479557"/>
            <a:ext cx="10168127" cy="777075"/>
          </a:xfrm>
          <a:prstGeom prst="roundRect">
            <a:avLst>
              <a:gd name="adj" fmla="val 10000"/>
            </a:avLst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1350633" y="2654399"/>
            <a:ext cx="427391" cy="42739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"/>
          <p:cNvSpPr/>
          <p:nvPr/>
        </p:nvSpPr>
        <p:spPr>
          <a:xfrm>
            <a:off x="2013090" y="2479557"/>
            <a:ext cx="9270605" cy="77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"/>
          <p:cNvSpPr txBox="1"/>
          <p:nvPr/>
        </p:nvSpPr>
        <p:spPr>
          <a:xfrm>
            <a:off x="2013090" y="2479557"/>
            <a:ext cx="9270605" cy="77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25" tIns="82225" rIns="82225" bIns="822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7</a:t>
            </a:r>
            <a:r>
              <a:rPr lang="en-AU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dance ensemble</a:t>
            </a: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-AU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audition</a:t>
            </a: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is exclusive to Year 7 students only. These Year 7 students will work closely with Year 11 Elective Dance students on a performance for Showcase. 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1115568" y="3450901"/>
            <a:ext cx="10168127" cy="777075"/>
          </a:xfrm>
          <a:prstGeom prst="roundRect">
            <a:avLst>
              <a:gd name="adj" fmla="val 10000"/>
            </a:avLst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1350633" y="3625743"/>
            <a:ext cx="427391" cy="42739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2013090" y="3450901"/>
            <a:ext cx="9270605" cy="77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 txBox="1"/>
          <p:nvPr/>
        </p:nvSpPr>
        <p:spPr>
          <a:xfrm>
            <a:off x="2013090" y="3450901"/>
            <a:ext cx="9270605" cy="77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25" tIns="82225" rIns="82225" bIns="822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only costs </a:t>
            </a:r>
            <a:r>
              <a:rPr lang="en-AU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$60.00 a year.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1115568" y="4422246"/>
            <a:ext cx="10168127" cy="777075"/>
          </a:xfrm>
          <a:prstGeom prst="roundRect">
            <a:avLst>
              <a:gd name="adj" fmla="val 10000"/>
            </a:avLst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1350633" y="4597088"/>
            <a:ext cx="427391" cy="42739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2013090" y="4422246"/>
            <a:ext cx="9270605" cy="77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 txBox="1"/>
          <p:nvPr/>
        </p:nvSpPr>
        <p:spPr>
          <a:xfrm>
            <a:off x="2013090" y="4422246"/>
            <a:ext cx="9270605" cy="77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25" tIns="82225" rIns="82225" bIns="822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Rehearsals are during </a:t>
            </a:r>
            <a:r>
              <a:rPr lang="en-AU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lunch time a week</a:t>
            </a: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will </a:t>
            </a:r>
            <a:r>
              <a:rPr lang="en-AU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in Week 7, Term 1</a:t>
            </a: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so you have time to settle in to school before deciding if you want to join. 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1115568" y="5393591"/>
            <a:ext cx="10168127" cy="777075"/>
          </a:xfrm>
          <a:prstGeom prst="roundRect">
            <a:avLst>
              <a:gd name="adj" fmla="val 10000"/>
            </a:avLst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1350633" y="5568433"/>
            <a:ext cx="427391" cy="427391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2013090" y="5393591"/>
            <a:ext cx="9270605" cy="77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 txBox="1"/>
          <p:nvPr/>
        </p:nvSpPr>
        <p:spPr>
          <a:xfrm>
            <a:off x="2013090" y="5393591"/>
            <a:ext cx="9270605" cy="77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25" tIns="82225" rIns="82225" bIns="822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7 students unfortunately cannot audition for K-Pop or Dance Ensemble as they run during Sport on Tuesday afternoons.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 txBox="1"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AU" dirty="0"/>
              <a:t>What else do you need to know??</a:t>
            </a:r>
            <a:endParaRPr dirty="0"/>
          </a:p>
        </p:txBody>
      </p:sp>
      <p:sp>
        <p:nvSpPr>
          <p:cNvPr id="206" name="Google Shape;206;p9"/>
          <p:cNvSpPr/>
          <p:nvPr/>
        </p:nvSpPr>
        <p:spPr>
          <a:xfrm>
            <a:off x="910695" y="2805343"/>
            <a:ext cx="979266" cy="1024121"/>
          </a:xfrm>
          <a:prstGeom prst="ellipse">
            <a:avLst/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1119390" y="3018407"/>
            <a:ext cx="561874" cy="60258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>
            <a:off x="597650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"/>
          <p:cNvSpPr txBox="1"/>
          <p:nvPr/>
        </p:nvSpPr>
        <p:spPr>
          <a:xfrm>
            <a:off x="597650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AUDITION FOR AS MANY ENSEMBLES AS YOU LIKE AND BE A PART OF AS MANY ENSEMBLES AS YOU LIKE, AS LONG AS THEY ARE NOT RUNNING AT THE SAME TIME</a:t>
            </a:r>
            <a:r>
              <a:rPr lang="en-AU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9"/>
          <p:cNvSpPr/>
          <p:nvPr/>
        </p:nvSpPr>
        <p:spPr>
          <a:xfrm>
            <a:off x="2796988" y="2805343"/>
            <a:ext cx="979266" cy="1024121"/>
          </a:xfrm>
          <a:prstGeom prst="ellipse">
            <a:avLst/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/>
          <p:nvPr/>
        </p:nvSpPr>
        <p:spPr>
          <a:xfrm>
            <a:off x="3005684" y="3018407"/>
            <a:ext cx="561874" cy="602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>
            <a:off x="2483943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"/>
          <p:cNvSpPr txBox="1"/>
          <p:nvPr/>
        </p:nvSpPr>
        <p:spPr>
          <a:xfrm>
            <a:off x="2483943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ENSEMBLE ONLY COSTS $300.00 PER YEAR - MUCH CHEAPER THAN DANCE STUDIO FEES! (LESS THAN $8 PER CLASS!). 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9"/>
          <p:cNvSpPr/>
          <p:nvPr/>
        </p:nvSpPr>
        <p:spPr>
          <a:xfrm>
            <a:off x="4683280" y="2805343"/>
            <a:ext cx="979266" cy="1024121"/>
          </a:xfrm>
          <a:prstGeom prst="ellipse">
            <a:avLst/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"/>
          <p:cNvSpPr/>
          <p:nvPr/>
        </p:nvSpPr>
        <p:spPr>
          <a:xfrm>
            <a:off x="4891977" y="3018407"/>
            <a:ext cx="561874" cy="60258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4370236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"/>
          <p:cNvSpPr txBox="1"/>
          <p:nvPr/>
        </p:nvSpPr>
        <p:spPr>
          <a:xfrm>
            <a:off x="4370236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INCLUSIVE DANCE- NO AUDITION, $150 PER YEAR. STRENGTH AND CONDITIONING- $225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9"/>
          <p:cNvSpPr/>
          <p:nvPr/>
        </p:nvSpPr>
        <p:spPr>
          <a:xfrm>
            <a:off x="6569573" y="2805343"/>
            <a:ext cx="979266" cy="1024121"/>
          </a:xfrm>
          <a:prstGeom prst="ellipse">
            <a:avLst/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6778270" y="3018407"/>
            <a:ext cx="561874" cy="60258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6256529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 txBox="1"/>
          <p:nvPr/>
        </p:nvSpPr>
        <p:spPr>
          <a:xfrm>
            <a:off x="6256529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EMPLOY EXTREMELY TALENTED AND PROFESSIONAL EXTERNAL TUTORS FOR ALL ENSEMBLES.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8455866" y="2805343"/>
            <a:ext cx="979266" cy="1024121"/>
          </a:xfrm>
          <a:prstGeom prst="ellipse">
            <a:avLst/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>
            <a:off x="8664563" y="3018407"/>
            <a:ext cx="561874" cy="602587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>
            <a:off x="8142823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 txBox="1"/>
          <p:nvPr/>
        </p:nvSpPr>
        <p:spPr>
          <a:xfrm>
            <a:off x="8142823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ARE MANY DIFFERENT PERFORMANCE OPPORTUNITIES THROUGHOUT THE YEAR, NOT JUST AT SCHOOL.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9"/>
          <p:cNvSpPr/>
          <p:nvPr/>
        </p:nvSpPr>
        <p:spPr>
          <a:xfrm>
            <a:off x="10342159" y="2805343"/>
            <a:ext cx="979266" cy="1024121"/>
          </a:xfrm>
          <a:prstGeom prst="ellipse">
            <a:avLst/>
          </a:prstGeom>
          <a:solidFill>
            <a:srgbClr val="E9D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7" name="Google Shape;227;p9"/>
          <p:cNvSpPr/>
          <p:nvPr/>
        </p:nvSpPr>
        <p:spPr>
          <a:xfrm>
            <a:off x="10550856" y="3018407"/>
            <a:ext cx="561874" cy="60258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10029115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 txBox="1"/>
          <p:nvPr/>
        </p:nvSpPr>
        <p:spPr>
          <a:xfrm>
            <a:off x="10029115" y="4352675"/>
            <a:ext cx="1605356" cy="174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ME IN THE PDHPE STAFFROOM IF YOU HAVE ANY QUESTIONS- MS LEE</a:t>
            </a:r>
            <a:r>
              <a:rPr lang="en-AU" sz="1100">
                <a:solidFill>
                  <a:schemeClr val="dk1"/>
                </a:solidFill>
              </a:rPr>
              <a:t>,</a:t>
            </a:r>
            <a:r>
              <a:rPr lang="en-AU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MRS JAMIESON</a:t>
            </a:r>
            <a:r>
              <a:rPr lang="en-AU" sz="1100">
                <a:solidFill>
                  <a:schemeClr val="dk1"/>
                </a:solidFill>
              </a:rPr>
              <a:t> and MS CREDLIN are our current dance teachers here :)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C3674D"/>
      </a:accent1>
      <a:accent2>
        <a:srgbClr val="B1863B"/>
      </a:accent2>
      <a:accent3>
        <a:srgbClr val="A3A942"/>
      </a:accent3>
      <a:accent4>
        <a:srgbClr val="7AB13B"/>
      </a:accent4>
      <a:accent5>
        <a:srgbClr val="55B848"/>
      </a:accent5>
      <a:accent6>
        <a:srgbClr val="3BB15F"/>
      </a:accent6>
      <a:hlink>
        <a:srgbClr val="378DA5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794</Words>
  <Application>Microsoft Office PowerPoint</Application>
  <PresentationFormat>Widescreen</PresentationFormat>
  <Paragraphs>78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Comfortaa</vt:lpstr>
      <vt:lpstr>Arial</vt:lpstr>
      <vt:lpstr>Calibri</vt:lpstr>
      <vt:lpstr>AccentBoxVTI</vt:lpstr>
      <vt:lpstr>Extra-curricular Dance at BGHS 2024</vt:lpstr>
      <vt:lpstr>What styles can you do? </vt:lpstr>
      <vt:lpstr>What styles can you do? </vt:lpstr>
      <vt:lpstr>What styles can you do? </vt:lpstr>
      <vt:lpstr>What styles can you do? </vt:lpstr>
      <vt:lpstr>What styles can you do? </vt:lpstr>
      <vt:lpstr>What styles can you do? </vt:lpstr>
      <vt:lpstr>Year 7 ONLY</vt:lpstr>
      <vt:lpstr>What else do you need to know??</vt:lpstr>
      <vt:lpstr>Audition Times </vt:lpstr>
      <vt:lpstr>How do I sign up for audition?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Extra-curricular Dance at BGHS 2024</dc:title>
  <dc:creator>moo99@me.com</dc:creator>
  <cp:lastModifiedBy>Sophia Tudman</cp:lastModifiedBy>
  <cp:revision>3</cp:revision>
  <dcterms:created xsi:type="dcterms:W3CDTF">2024-02-01T01:25:02Z</dcterms:created>
  <dcterms:modified xsi:type="dcterms:W3CDTF">2024-02-07T02:23:06Z</dcterms:modified>
</cp:coreProperties>
</file>